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5" r:id="rId4"/>
    <p:sldId id="259" r:id="rId5"/>
    <p:sldId id="258" r:id="rId6"/>
    <p:sldId id="274" r:id="rId7"/>
    <p:sldId id="264" r:id="rId8"/>
    <p:sldId id="260" r:id="rId9"/>
    <p:sldId id="276" r:id="rId10"/>
    <p:sldId id="279" r:id="rId11"/>
    <p:sldId id="278" r:id="rId12"/>
    <p:sldId id="277" r:id="rId13"/>
    <p:sldId id="26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088"/>
    <p:restoredTop sz="94721"/>
  </p:normalViewPr>
  <p:slideViewPr>
    <p:cSldViewPr snapToGrid="0" snapToObjects="1">
      <p:cViewPr varScale="1">
        <p:scale>
          <a:sx n="89" d="100"/>
          <a:sy n="89" d="100"/>
        </p:scale>
        <p:origin x="2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ry Kinnear" userId="b392817e974f9bb3" providerId="LiveId" clId="{BE9EAA00-B60D-43ED-B2F5-E75EA6C764F7}"/>
    <pc:docChg chg="delSld modSld sldOrd">
      <pc:chgData name="Kory Kinnear" userId="b392817e974f9bb3" providerId="LiveId" clId="{BE9EAA00-B60D-43ED-B2F5-E75EA6C764F7}" dt="2023-02-23T00:29:05.546" v="2"/>
      <pc:docMkLst>
        <pc:docMk/>
      </pc:docMkLst>
      <pc:sldChg chg="ord">
        <pc:chgData name="Kory Kinnear" userId="b392817e974f9bb3" providerId="LiveId" clId="{BE9EAA00-B60D-43ED-B2F5-E75EA6C764F7}" dt="2023-02-23T00:29:05.546" v="2"/>
        <pc:sldMkLst>
          <pc:docMk/>
          <pc:sldMk cId="1258009972" sldId="264"/>
        </pc:sldMkLst>
      </pc:sldChg>
      <pc:sldChg chg="del">
        <pc:chgData name="Kory Kinnear" userId="b392817e974f9bb3" providerId="LiveId" clId="{BE9EAA00-B60D-43ED-B2F5-E75EA6C764F7}" dt="2023-02-23T00:25:19.804" v="0" actId="2696"/>
        <pc:sldMkLst>
          <pc:docMk/>
          <pc:sldMk cId="1825005327" sldId="267"/>
        </pc:sldMkLst>
      </pc:sldChg>
      <pc:sldChg chg="del">
        <pc:chgData name="Kory Kinnear" userId="b392817e974f9bb3" providerId="LiveId" clId="{BE9EAA00-B60D-43ED-B2F5-E75EA6C764F7}" dt="2023-02-23T00:25:19.804" v="0" actId="2696"/>
        <pc:sldMkLst>
          <pc:docMk/>
          <pc:sldMk cId="1633132748" sldId="270"/>
        </pc:sldMkLst>
      </pc:sldChg>
      <pc:sldChg chg="del">
        <pc:chgData name="Kory Kinnear" userId="b392817e974f9bb3" providerId="LiveId" clId="{BE9EAA00-B60D-43ED-B2F5-E75EA6C764F7}" dt="2023-02-23T00:25:19.804" v="0" actId="2696"/>
        <pc:sldMkLst>
          <pc:docMk/>
          <pc:sldMk cId="3311820102" sldId="271"/>
        </pc:sldMkLst>
      </pc:sldChg>
      <pc:sldChg chg="del">
        <pc:chgData name="Kory Kinnear" userId="b392817e974f9bb3" providerId="LiveId" clId="{BE9EAA00-B60D-43ED-B2F5-E75EA6C764F7}" dt="2023-02-23T00:25:19.804" v="0" actId="2696"/>
        <pc:sldMkLst>
          <pc:docMk/>
          <pc:sldMk cId="3129210971" sldId="272"/>
        </pc:sldMkLst>
      </pc:sldChg>
      <pc:sldChg chg="del">
        <pc:chgData name="Kory Kinnear" userId="b392817e974f9bb3" providerId="LiveId" clId="{BE9EAA00-B60D-43ED-B2F5-E75EA6C764F7}" dt="2023-02-23T00:25:19.804" v="0" actId="2696"/>
        <pc:sldMkLst>
          <pc:docMk/>
          <pc:sldMk cId="1622143088" sldId="273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app/profile/guy6801/viz/TitanicProject_16762110932600/TitanicProjectDashboard?publish=yes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E479F-85C6-8145-BE35-5BC62629D1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Deeper Look into Titanic Survivors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25EFD2-0D05-144D-B657-9BEC82EB8E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Kory Kinnear, Guy </a:t>
            </a:r>
            <a:r>
              <a:rPr lang="en-US" dirty="0" err="1"/>
              <a:t>Nkiassi</a:t>
            </a:r>
            <a:r>
              <a:rPr lang="en-US" dirty="0"/>
              <a:t>, Carson </a:t>
            </a:r>
            <a:r>
              <a:rPr lang="en-US" dirty="0" err="1"/>
              <a:t>PRim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172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D6319-CB9E-5F4A-A541-5B5BE3132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  <a:endParaRPr lang="en-US" sz="2000" dirty="0"/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D97DFD81-CC5C-C101-2625-DA159E574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3248"/>
            <a:ext cx="12192000" cy="33724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1F1AEB-803F-76C1-DF5C-F356984B13EB}"/>
              </a:ext>
            </a:extLst>
          </p:cNvPr>
          <p:cNvSpPr txBox="1"/>
          <p:nvPr/>
        </p:nvSpPr>
        <p:spPr>
          <a:xfrm>
            <a:off x="4969730" y="1371600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Decision Tree 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C9D98D-8BAE-006F-20CA-08A5E8B5DCE4}"/>
              </a:ext>
            </a:extLst>
          </p:cNvPr>
          <p:cNvSpPr txBox="1"/>
          <p:nvPr/>
        </p:nvSpPr>
        <p:spPr>
          <a:xfrm>
            <a:off x="350195" y="5408580"/>
            <a:ext cx="108268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Nodes are split on conditional outcomes (yes or no)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Allows us to see how the model made decisions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 flexibility to scale down model to a condensed form</a:t>
            </a:r>
          </a:p>
        </p:txBody>
      </p:sp>
    </p:spTree>
    <p:extLst>
      <p:ext uri="{BB962C8B-B14F-4D97-AF65-F5344CB8AC3E}">
        <p14:creationId xmlns:p14="http://schemas.microsoft.com/office/powerpoint/2010/main" val="27093800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D6319-CB9E-5F4A-A541-5B5BE3132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</a:t>
            </a:r>
            <a:r>
              <a:rPr lang="en-US" sz="2000" dirty="0"/>
              <a:t>cont.</a:t>
            </a:r>
            <a:endParaRPr lang="en-US" dirty="0"/>
          </a:p>
        </p:txBody>
      </p:sp>
      <p:pic>
        <p:nvPicPr>
          <p:cNvPr id="14" name="Picture 13" descr="Diagram&#10;&#10;Description automatically generated">
            <a:extLst>
              <a:ext uri="{FF2B5EF4-FFF2-40B4-BE49-F238E27FC236}">
                <a16:creationId xmlns:a16="http://schemas.microsoft.com/office/drawing/2014/main" id="{7BAF5259-DF74-A49A-877B-9C10B70B2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927" y="1294538"/>
            <a:ext cx="9300359" cy="381943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1642CAB-4B99-B99B-A980-ECFF97196FE2}"/>
              </a:ext>
            </a:extLst>
          </p:cNvPr>
          <p:cNvSpPr txBox="1"/>
          <p:nvPr/>
        </p:nvSpPr>
        <p:spPr>
          <a:xfrm>
            <a:off x="1045029" y="5194130"/>
            <a:ext cx="4809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 Importance List: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48C817B-1EB9-C4BC-A0E7-B2F599431C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927" y="5643618"/>
            <a:ext cx="3115110" cy="100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389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D6319-CB9E-5F4A-A541-5B5BE3132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</a:t>
            </a:r>
            <a:r>
              <a:rPr lang="en-US" sz="2000" dirty="0"/>
              <a:t>cont.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FC589C-8DE6-0429-85B2-CE7C7298F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3099" y="2673971"/>
            <a:ext cx="4163006" cy="12193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D93B67-6E68-6AA2-11E4-718BB3FF7985}"/>
              </a:ext>
            </a:extLst>
          </p:cNvPr>
          <p:cNvSpPr txBox="1"/>
          <p:nvPr/>
        </p:nvSpPr>
        <p:spPr>
          <a:xfrm>
            <a:off x="221074" y="4091320"/>
            <a:ext cx="6430241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True Negatives (Predicted Died, Died – 167 Passengers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False Positives (Predicted Survived, Died) – 47 Passengers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False Negatives (Predicted died, Survived) – 48 Passengers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True Positives (Predicted Survived, Survived) – 70 Passengers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13276E-362A-1860-EA48-DDF106EBE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2726" y="2659692"/>
            <a:ext cx="4273825" cy="179515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DAFF876-594F-ED1B-2FF7-02EC00730769}"/>
              </a:ext>
            </a:extLst>
          </p:cNvPr>
          <p:cNvSpPr txBox="1"/>
          <p:nvPr/>
        </p:nvSpPr>
        <p:spPr>
          <a:xfrm>
            <a:off x="1588838" y="2097651"/>
            <a:ext cx="3759634" cy="380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Confusion Matrix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E076ED-6ABF-CCA5-8B67-B5DB717ADE7B}"/>
              </a:ext>
            </a:extLst>
          </p:cNvPr>
          <p:cNvSpPr txBox="1"/>
          <p:nvPr/>
        </p:nvSpPr>
        <p:spPr>
          <a:xfrm>
            <a:off x="7810113" y="2108617"/>
            <a:ext cx="3759634" cy="380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Classification Report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56EC04-A0A8-9695-AF8E-F59EE6E54287}"/>
              </a:ext>
            </a:extLst>
          </p:cNvPr>
          <p:cNvSpPr txBox="1"/>
          <p:nvPr/>
        </p:nvSpPr>
        <p:spPr>
          <a:xfrm>
            <a:off x="6651315" y="4585020"/>
            <a:ext cx="46302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did well except for accurately </a:t>
            </a:r>
            <a:r>
              <a:rPr lang="en-US"/>
              <a:t>predicting actual survivals </a:t>
            </a:r>
            <a:r>
              <a:rPr lang="en-US" dirty="0"/>
              <a:t>performing at 61% recall</a:t>
            </a:r>
          </a:p>
        </p:txBody>
      </p:sp>
    </p:spTree>
    <p:extLst>
      <p:ext uri="{BB962C8B-B14F-4D97-AF65-F5344CB8AC3E}">
        <p14:creationId xmlns:p14="http://schemas.microsoft.com/office/powerpoint/2010/main" val="1166860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462C1-D696-B646-97F3-6A20976A6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Conclusions/Future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965F6-AD1E-064E-81F3-659072DD6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498442"/>
            <a:ext cx="8946541" cy="4195481"/>
          </a:xfrm>
        </p:spPr>
        <p:txBody>
          <a:bodyPr/>
          <a:lstStyle/>
          <a:p>
            <a:r>
              <a:rPr lang="en-US" dirty="0"/>
              <a:t>Models could be used to predict accuracy between 70-80%</a:t>
            </a:r>
          </a:p>
          <a:p>
            <a:r>
              <a:rPr lang="en-US" dirty="0"/>
              <a:t>Experiment with changing your training/testing data size</a:t>
            </a:r>
          </a:p>
          <a:p>
            <a:r>
              <a:rPr lang="en-US" dirty="0"/>
              <a:t>Experiment with different features and compare results</a:t>
            </a:r>
          </a:p>
          <a:p>
            <a:r>
              <a:rPr lang="en-US" dirty="0"/>
              <a:t>Use different modeling techniques</a:t>
            </a:r>
          </a:p>
          <a:p>
            <a:r>
              <a:rPr lang="en-US" dirty="0"/>
              <a:t>Change how we accounted for null values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211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1" name="Picture 1030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33" name="Picture 1032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035" name="Oval 1034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37" name="Picture 1036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39" name="Picture 1038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041" name="Rectangle 1040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43" name="Rectangle 1042">
            <a:extLst>
              <a:ext uri="{FF2B5EF4-FFF2-40B4-BE49-F238E27FC236}">
                <a16:creationId xmlns:a16="http://schemas.microsoft.com/office/drawing/2014/main" id="{20F6071B-48FA-4685-A9C9-A7B21E1C1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7F534FE-827C-FF45-88D9-6CD5CDF182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5458" y="920507"/>
            <a:ext cx="9150807" cy="252902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5" name="Rectangle 1044">
            <a:extLst>
              <a:ext uri="{FF2B5EF4-FFF2-40B4-BE49-F238E27FC236}">
                <a16:creationId xmlns:a16="http://schemas.microsoft.com/office/drawing/2014/main" id="{8C56044C-1580-4C45-8AA3-F2A07478B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7" name="Freeform: Shape 1046">
            <a:extLst>
              <a:ext uri="{FF2B5EF4-FFF2-40B4-BE49-F238E27FC236}">
                <a16:creationId xmlns:a16="http://schemas.microsoft.com/office/drawing/2014/main" id="{51A8E3CE-561F-42BE-B6A2-FBE96F9A8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3579207"/>
            <a:ext cx="12191696" cy="3278793"/>
          </a:xfrm>
          <a:custGeom>
            <a:avLst/>
            <a:gdLst>
              <a:gd name="connsiteX0" fmla="*/ 1 w 12191696"/>
              <a:gd name="connsiteY0" fmla="*/ 0 h 3278793"/>
              <a:gd name="connsiteX1" fmla="*/ 71932 w 12191696"/>
              <a:gd name="connsiteY1" fmla="*/ 12261 h 3278793"/>
              <a:gd name="connsiteX2" fmla="*/ 282849 w 12191696"/>
              <a:gd name="connsiteY2" fmla="*/ 48343 h 3278793"/>
              <a:gd name="connsiteX3" fmla="*/ 436464 w 12191696"/>
              <a:gd name="connsiteY3" fmla="*/ 73565 h 3278793"/>
              <a:gd name="connsiteX4" fmla="*/ 619339 w 12191696"/>
              <a:gd name="connsiteY4" fmla="*/ 100188 h 3278793"/>
              <a:gd name="connsiteX5" fmla="*/ 836351 w 12191696"/>
              <a:gd name="connsiteY5" fmla="*/ 132066 h 3278793"/>
              <a:gd name="connsiteX6" fmla="*/ 1076528 w 12191696"/>
              <a:gd name="connsiteY6" fmla="*/ 165696 h 3278793"/>
              <a:gd name="connsiteX7" fmla="*/ 1347183 w 12191696"/>
              <a:gd name="connsiteY7" fmla="*/ 201077 h 3278793"/>
              <a:gd name="connsiteX8" fmla="*/ 1642223 w 12191696"/>
              <a:gd name="connsiteY8" fmla="*/ 238560 h 3278793"/>
              <a:gd name="connsiteX9" fmla="*/ 1962864 w 12191696"/>
              <a:gd name="connsiteY9" fmla="*/ 276043 h 3278793"/>
              <a:gd name="connsiteX10" fmla="*/ 2304232 w 12191696"/>
              <a:gd name="connsiteY10" fmla="*/ 314227 h 3278793"/>
              <a:gd name="connsiteX11" fmla="*/ 2672421 w 12191696"/>
              <a:gd name="connsiteY11" fmla="*/ 349608 h 3278793"/>
              <a:gd name="connsiteX12" fmla="*/ 3057678 w 12191696"/>
              <a:gd name="connsiteY12" fmla="*/ 383588 h 3278793"/>
              <a:gd name="connsiteX13" fmla="*/ 3464881 w 12191696"/>
              <a:gd name="connsiteY13" fmla="*/ 414415 h 3278793"/>
              <a:gd name="connsiteX14" fmla="*/ 3889152 w 12191696"/>
              <a:gd name="connsiteY14" fmla="*/ 443841 h 3278793"/>
              <a:gd name="connsiteX15" fmla="*/ 4331710 w 12191696"/>
              <a:gd name="connsiteY15" fmla="*/ 471515 h 3278793"/>
              <a:gd name="connsiteX16" fmla="*/ 4558476 w 12191696"/>
              <a:gd name="connsiteY16" fmla="*/ 481324 h 3278793"/>
              <a:gd name="connsiteX17" fmla="*/ 4790118 w 12191696"/>
              <a:gd name="connsiteY17" fmla="*/ 492183 h 3278793"/>
              <a:gd name="connsiteX18" fmla="*/ 5025418 w 12191696"/>
              <a:gd name="connsiteY18" fmla="*/ 502342 h 3278793"/>
              <a:gd name="connsiteX19" fmla="*/ 5261937 w 12191696"/>
              <a:gd name="connsiteY19" fmla="*/ 508998 h 3278793"/>
              <a:gd name="connsiteX20" fmla="*/ 5503333 w 12191696"/>
              <a:gd name="connsiteY20" fmla="*/ 514953 h 3278793"/>
              <a:gd name="connsiteX21" fmla="*/ 5747166 w 12191696"/>
              <a:gd name="connsiteY21" fmla="*/ 521259 h 3278793"/>
              <a:gd name="connsiteX22" fmla="*/ 5995877 w 12191696"/>
              <a:gd name="connsiteY22" fmla="*/ 525463 h 3278793"/>
              <a:gd name="connsiteX23" fmla="*/ 6247026 w 12191696"/>
              <a:gd name="connsiteY23" fmla="*/ 525463 h 3278793"/>
              <a:gd name="connsiteX24" fmla="*/ 6500613 w 12191696"/>
              <a:gd name="connsiteY24" fmla="*/ 527565 h 3278793"/>
              <a:gd name="connsiteX25" fmla="*/ 6756639 w 12191696"/>
              <a:gd name="connsiteY25" fmla="*/ 525463 h 3278793"/>
              <a:gd name="connsiteX26" fmla="*/ 7016322 w 12191696"/>
              <a:gd name="connsiteY26" fmla="*/ 521259 h 3278793"/>
              <a:gd name="connsiteX27" fmla="*/ 7276005 w 12191696"/>
              <a:gd name="connsiteY27" fmla="*/ 517406 h 3278793"/>
              <a:gd name="connsiteX28" fmla="*/ 7539345 w 12191696"/>
              <a:gd name="connsiteY28" fmla="*/ 508998 h 3278793"/>
              <a:gd name="connsiteX29" fmla="*/ 7805124 w 12191696"/>
              <a:gd name="connsiteY29" fmla="*/ 500241 h 3278793"/>
              <a:gd name="connsiteX30" fmla="*/ 8070903 w 12191696"/>
              <a:gd name="connsiteY30" fmla="*/ 490082 h 3278793"/>
              <a:gd name="connsiteX31" fmla="*/ 8339121 w 12191696"/>
              <a:gd name="connsiteY31" fmla="*/ 475719 h 3278793"/>
              <a:gd name="connsiteX32" fmla="*/ 8609776 w 12191696"/>
              <a:gd name="connsiteY32" fmla="*/ 458554 h 3278793"/>
              <a:gd name="connsiteX33" fmla="*/ 8881651 w 12191696"/>
              <a:gd name="connsiteY33" fmla="*/ 442089 h 3278793"/>
              <a:gd name="connsiteX34" fmla="*/ 9153526 w 12191696"/>
              <a:gd name="connsiteY34" fmla="*/ 421071 h 3278793"/>
              <a:gd name="connsiteX35" fmla="*/ 9429058 w 12191696"/>
              <a:gd name="connsiteY35" fmla="*/ 395849 h 3278793"/>
              <a:gd name="connsiteX36" fmla="*/ 9700933 w 12191696"/>
              <a:gd name="connsiteY36" fmla="*/ 370626 h 3278793"/>
              <a:gd name="connsiteX37" fmla="*/ 9977684 w 12191696"/>
              <a:gd name="connsiteY37" fmla="*/ 341551 h 3278793"/>
              <a:gd name="connsiteX38" fmla="*/ 10255655 w 12191696"/>
              <a:gd name="connsiteY38" fmla="*/ 309673 h 3278793"/>
              <a:gd name="connsiteX39" fmla="*/ 10529968 w 12191696"/>
              <a:gd name="connsiteY39" fmla="*/ 276043 h 3278793"/>
              <a:gd name="connsiteX40" fmla="*/ 10807939 w 12191696"/>
              <a:gd name="connsiteY40" fmla="*/ 236809 h 3278793"/>
              <a:gd name="connsiteX41" fmla="*/ 11084690 w 12191696"/>
              <a:gd name="connsiteY41" fmla="*/ 194772 h 3278793"/>
              <a:gd name="connsiteX42" fmla="*/ 11362661 w 12191696"/>
              <a:gd name="connsiteY42" fmla="*/ 153085 h 3278793"/>
              <a:gd name="connsiteX43" fmla="*/ 11639412 w 12191696"/>
              <a:gd name="connsiteY43" fmla="*/ 104392 h 3278793"/>
              <a:gd name="connsiteX44" fmla="*/ 11914945 w 12191696"/>
              <a:gd name="connsiteY44" fmla="*/ 54648 h 3278793"/>
              <a:gd name="connsiteX45" fmla="*/ 12191696 w 12191696"/>
              <a:gd name="connsiteY45" fmla="*/ 2452 h 3278793"/>
              <a:gd name="connsiteX46" fmla="*/ 12191696 w 12191696"/>
              <a:gd name="connsiteY46" fmla="*/ 2802467 h 3278793"/>
              <a:gd name="connsiteX47" fmla="*/ 12191695 w 12191696"/>
              <a:gd name="connsiteY47" fmla="*/ 2802467 h 3278793"/>
              <a:gd name="connsiteX48" fmla="*/ 12191695 w 12191696"/>
              <a:gd name="connsiteY48" fmla="*/ 3278793 h 3278793"/>
              <a:gd name="connsiteX49" fmla="*/ 0 w 12191696"/>
              <a:gd name="connsiteY49" fmla="*/ 3278793 h 3278793"/>
              <a:gd name="connsiteX50" fmla="*/ 0 w 12191696"/>
              <a:gd name="connsiteY50" fmla="*/ 2134639 h 3278793"/>
              <a:gd name="connsiteX51" fmla="*/ 1 w 12191696"/>
              <a:gd name="connsiteY51" fmla="*/ 2134639 h 3278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1696" h="327879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3" y="514953"/>
                </a:lnTo>
                <a:lnTo>
                  <a:pt x="5747166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802467"/>
                </a:lnTo>
                <a:lnTo>
                  <a:pt x="12191695" y="2802467"/>
                </a:lnTo>
                <a:lnTo>
                  <a:pt x="12191695" y="3278793"/>
                </a:lnTo>
                <a:lnTo>
                  <a:pt x="0" y="3278793"/>
                </a:lnTo>
                <a:lnTo>
                  <a:pt x="0" y="2134639"/>
                </a:lnTo>
                <a:lnTo>
                  <a:pt x="1" y="2134639"/>
                </a:lnTo>
                <a:close/>
              </a:path>
            </a:pathLst>
          </a:custGeom>
          <a:ln>
            <a:noFill/>
          </a:ln>
        </p:spPr>
        <p:style>
          <a:lnRef idx="0">
            <a:scrgbClr r="0" g="0" b="0"/>
          </a:lnRef>
          <a:fillRef idx="1003">
            <a:schemeClr val="dk2"/>
          </a:fillRef>
          <a:effectRef idx="0">
            <a:scrgbClr r="0" g="0" b="0"/>
          </a:effectRef>
          <a:fontRef idx="major"/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E378F6-E098-B24E-87AA-19E8428AC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304853"/>
            <a:ext cx="9149350" cy="135052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Background</a:t>
            </a:r>
          </a:p>
        </p:txBody>
      </p:sp>
      <p:sp>
        <p:nvSpPr>
          <p:cNvPr id="1049" name="Freeform 16">
            <a:extLst>
              <a:ext uri="{FF2B5EF4-FFF2-40B4-BE49-F238E27FC236}">
                <a16:creationId xmlns:a16="http://schemas.microsoft.com/office/drawing/2014/main" id="{7DE548AA-7E1A-497C-8B79-C74F42ACF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40" y="3280011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67480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CD6319-CB9E-5F4A-A541-5B5BE3132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Background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0D443-AB6B-B142-BBB5-7C27B80C5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>
                <a:solidFill>
                  <a:srgbClr val="FFFFFF"/>
                </a:solidFill>
              </a:rPr>
              <a:t>The Titanic struck an iceberg around 11:30 pm on April 14</a:t>
            </a:r>
            <a:r>
              <a:rPr lang="en-US" baseline="30000">
                <a:solidFill>
                  <a:srgbClr val="FFFFFF"/>
                </a:solidFill>
              </a:rPr>
              <a:t>th</a:t>
            </a:r>
            <a:r>
              <a:rPr lang="en-US">
                <a:solidFill>
                  <a:srgbClr val="FFFFFF"/>
                </a:solidFill>
              </a:rPr>
              <a:t> 1912, and sinks the following morning.</a:t>
            </a:r>
          </a:p>
          <a:p>
            <a:pPr>
              <a:lnSpc>
                <a:spcPct val="90000"/>
              </a:lnSpc>
            </a:pPr>
            <a:r>
              <a:rPr lang="en-US">
                <a:solidFill>
                  <a:srgbClr val="FFFFFF"/>
                </a:solidFill>
              </a:rPr>
              <a:t>It’s estimated that approximately 1,500 of the estimated 2,224 passengers and crew on board died.</a:t>
            </a:r>
          </a:p>
          <a:p>
            <a:pPr>
              <a:lnSpc>
                <a:spcPct val="90000"/>
              </a:lnSpc>
            </a:pPr>
            <a:r>
              <a:rPr lang="en-US">
                <a:solidFill>
                  <a:srgbClr val="FFFFFF"/>
                </a:solidFill>
              </a:rPr>
              <a:t>There was a diverse group of passengers onboard varying in nationality, social classes, age, etc.</a:t>
            </a:r>
          </a:p>
          <a:p>
            <a:pPr>
              <a:lnSpc>
                <a:spcPct val="90000"/>
              </a:lnSpc>
            </a:pPr>
            <a:r>
              <a:rPr lang="en-US">
                <a:solidFill>
                  <a:srgbClr val="FFFFFF"/>
                </a:solidFill>
              </a:rPr>
              <a:t>The varying features and diversity of the data set provides a chance to practice machine learning on a real-life historical event.</a:t>
            </a:r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ADFC0C-DC90-CF61-3FB1-E3605B92C4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494" r="11732" b="1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21940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D6319-CB9E-5F4A-A541-5B5BE3132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0D443-AB6B-B142-BBB5-7C27B80C5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 Machine Learning to build a predictive model that accurately predicts whether a passenger survived or died the sinking of the Titanic. </a:t>
            </a:r>
          </a:p>
          <a:p>
            <a:r>
              <a:rPr lang="en-US" dirty="0"/>
              <a:t>We will examine different features and determine which were the biggest determining factors in predicting survival.</a:t>
            </a:r>
          </a:p>
          <a:p>
            <a:r>
              <a:rPr lang="en-US" dirty="0"/>
              <a:t>Clearly visualize our findings with our model and charts.</a:t>
            </a:r>
          </a:p>
          <a:p>
            <a:r>
              <a:rPr lang="en-US" dirty="0"/>
              <a:t>Technologies Used:</a:t>
            </a:r>
          </a:p>
          <a:p>
            <a:pPr lvl="1"/>
            <a:r>
              <a:rPr lang="en-US" dirty="0" err="1"/>
              <a:t>Jupyter</a:t>
            </a:r>
            <a:r>
              <a:rPr lang="en-US" dirty="0"/>
              <a:t> Notebook (Python and Pandas)</a:t>
            </a:r>
          </a:p>
          <a:p>
            <a:pPr lvl="1"/>
            <a:r>
              <a:rPr lang="en-US" dirty="0"/>
              <a:t>Various machine learning models</a:t>
            </a:r>
          </a:p>
          <a:p>
            <a:pPr lvl="1"/>
            <a:r>
              <a:rPr lang="en-US" dirty="0"/>
              <a:t>Tableau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130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A781D-EFD2-A745-B667-15B868139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Overview</a:t>
            </a:r>
            <a:br>
              <a:rPr lang="en-US" dirty="0"/>
            </a:br>
            <a:r>
              <a:rPr lang="en-US" sz="1200" dirty="0"/>
              <a:t>Source: https://www.kaggle.com/competitions/titanic</a:t>
            </a:r>
            <a:br>
              <a:rPr lang="en-US" dirty="0"/>
            </a:b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3558D1C-9115-691A-DD98-2543FB52A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34" y="1723526"/>
            <a:ext cx="11517332" cy="12003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321E438-44AC-BDDA-EDB9-1ADBC7BE0287}"/>
              </a:ext>
            </a:extLst>
          </p:cNvPr>
          <p:cNvSpPr txBox="1"/>
          <p:nvPr/>
        </p:nvSpPr>
        <p:spPr>
          <a:xfrm>
            <a:off x="337334" y="3158836"/>
            <a:ext cx="115173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Survival – Survival	0 = No, 1 = Yes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Pclass</a:t>
            </a:r>
            <a:r>
              <a:rPr lang="en-US" dirty="0"/>
              <a:t> – Ticket class	1 = 1st, 2 = 2nd, 3 = 3rd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Sex – Passenger Gender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Age – Passenger Age in years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Sibsp</a:t>
            </a:r>
            <a:r>
              <a:rPr lang="en-US" dirty="0"/>
              <a:t> – # of siblings / spouses aboard the Titanic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Parch – # of parents / children aboard the Titanic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Ticket – Ticket number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Fare – Passenger fare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Cabin – Cabin number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Embarked – Port of Embarkation	C = Cherbourg, Q = Queenstown, S = Southampton</a:t>
            </a:r>
          </a:p>
        </p:txBody>
      </p:sp>
    </p:spTree>
    <p:extLst>
      <p:ext uri="{BB962C8B-B14F-4D97-AF65-F5344CB8AC3E}">
        <p14:creationId xmlns:p14="http://schemas.microsoft.com/office/powerpoint/2010/main" val="3446355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9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1" name="Picture 11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2" name="Oval 13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3" name="Picture 15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4" name="Picture 17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5" name="Rectangle 19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21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3A781D-EFD2-A745-B667-15B868139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204" y="629266"/>
            <a:ext cx="4608881" cy="162232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Data Overview </a:t>
            </a:r>
            <a:r>
              <a:rPr lang="en-US" sz="1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contd.</a:t>
            </a:r>
            <a:br>
              <a:rPr lang="en-US" sz="14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14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Source: https://www.kaggle.com/competitions/titanic</a:t>
            </a:r>
            <a:br>
              <a:rPr lang="en-US" sz="14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endParaRPr lang="en-US" sz="14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7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Freeform: Shape 25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800B73-A738-43D9-5E2E-DFBA762F18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8098" y="1143000"/>
            <a:ext cx="4988630" cy="5169566"/>
          </a:xfrm>
          <a:prstGeom prst="rect">
            <a:avLst/>
          </a:prstGeom>
          <a:effectLst/>
        </p:spPr>
      </p:pic>
      <p:sp>
        <p:nvSpPr>
          <p:cNvPr id="39" name="Rectangle 27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1539E1-870C-BC20-C1D2-C8258409CF0E}"/>
              </a:ext>
            </a:extLst>
          </p:cNvPr>
          <p:cNvSpPr txBox="1"/>
          <p:nvPr/>
        </p:nvSpPr>
        <p:spPr>
          <a:xfrm>
            <a:off x="648931" y="2438400"/>
            <a:ext cx="4166509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Our data file contained information for 1,309 passengers onboard</a:t>
            </a: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We had access to 9 features in the data and one target variable (“Survival”)</a:t>
            </a: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Combined original datasets from Kaggle and made our own</a:t>
            </a: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Determine ship layout to aid in analysis</a:t>
            </a: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400164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21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A3D735-149B-6946-B9B9-C329FFA28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Titanic Project Dashboard</a:t>
            </a:r>
          </a:p>
        </p:txBody>
      </p:sp>
      <p:sp>
        <p:nvSpPr>
          <p:cNvPr id="36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7" name="Freeform: Shape 25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6E5825-F502-2999-86ED-83F053298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0870" y="1143000"/>
            <a:ext cx="5045755" cy="4970068"/>
          </a:xfrm>
          <a:prstGeom prst="rect">
            <a:avLst/>
          </a:prstGeom>
          <a:effectLst/>
        </p:spPr>
      </p:pic>
      <p:sp>
        <p:nvSpPr>
          <p:cNvPr id="38" name="Rectangle 27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6594F-4131-AE43-ABE6-5F997BCD7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  <a:hlinkClick r:id="rId3"/>
              </a:rPr>
              <a:t>https://public.tableau.com/app/profile/guy6801/viz/TitanicProject_16762110932600/TitanicProjectDashboard?publish=yes</a:t>
            </a:r>
            <a:endParaRPr lang="en-US">
              <a:solidFill>
                <a:srgbClr val="EBEBEB"/>
              </a:solidFill>
            </a:endParaRPr>
          </a:p>
          <a:p>
            <a:endParaRPr lang="en-US">
              <a:solidFill>
                <a:srgbClr val="EBEB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8009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68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67" name="Picture 70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68" name="Oval 72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0" name="Picture 74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72" name="Picture 76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74" name="Rectangle 78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6" name="Rectangle 80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82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0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76C63-F177-AA46-88A7-2D89A2AAD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Data Manipulation</a:t>
            </a:r>
          </a:p>
        </p:txBody>
      </p:sp>
      <p:sp useBgFill="1">
        <p:nvSpPr>
          <p:cNvPr id="82" name="Freeform: Shape 86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D64AAF-7BC0-B448-BFC9-61BC62DC2285}"/>
              </a:ext>
            </a:extLst>
          </p:cNvPr>
          <p:cNvSpPr txBox="1"/>
          <p:nvPr/>
        </p:nvSpPr>
        <p:spPr>
          <a:xfrm>
            <a:off x="648930" y="2548281"/>
            <a:ext cx="5246031" cy="4085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dirty="0">
                <a:latin typeface="+mj-lt"/>
                <a:ea typeface="+mj-ea"/>
                <a:cs typeface="+mj-cs"/>
              </a:rPr>
              <a:t>Accounting for Null Values</a:t>
            </a:r>
          </a:p>
          <a:p>
            <a:pPr marL="742950" lvl="1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sz="1400" dirty="0">
                <a:latin typeface="+mj-lt"/>
                <a:ea typeface="+mj-ea"/>
                <a:cs typeface="+mj-cs"/>
              </a:rPr>
              <a:t>Replaced all Null Values with “0” for Age</a:t>
            </a:r>
          </a:p>
          <a:p>
            <a:pPr marL="285750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dirty="0">
                <a:latin typeface="+mj-lt"/>
                <a:ea typeface="+mj-ea"/>
                <a:cs typeface="+mj-cs"/>
              </a:rPr>
              <a:t>Determine which features may not be useful in predicting survival</a:t>
            </a:r>
          </a:p>
          <a:p>
            <a:pPr marL="742950" lvl="1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sz="1400" dirty="0">
                <a:latin typeface="+mj-lt"/>
                <a:ea typeface="+mj-ea"/>
                <a:cs typeface="+mj-cs"/>
              </a:rPr>
              <a:t>Passenger ID</a:t>
            </a:r>
          </a:p>
          <a:p>
            <a:pPr marL="742950" lvl="1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sz="1400" dirty="0">
                <a:latin typeface="+mj-lt"/>
                <a:ea typeface="+mj-ea"/>
                <a:cs typeface="+mj-cs"/>
              </a:rPr>
              <a:t>Ticket Number</a:t>
            </a:r>
          </a:p>
          <a:p>
            <a:pPr marL="742950" lvl="1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sz="1400" dirty="0">
                <a:latin typeface="+mj-lt"/>
                <a:ea typeface="+mj-ea"/>
                <a:cs typeface="+mj-cs"/>
              </a:rPr>
              <a:t>Fare</a:t>
            </a:r>
          </a:p>
          <a:p>
            <a:pPr marL="742950" lvl="1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sz="1400" dirty="0">
                <a:latin typeface="+mj-lt"/>
                <a:ea typeface="+mj-ea"/>
                <a:cs typeface="+mj-cs"/>
              </a:rPr>
              <a:t>Cabin Number</a:t>
            </a:r>
          </a:p>
          <a:p>
            <a:pPr marL="742950" lvl="1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sz="1400" dirty="0">
                <a:latin typeface="+mj-lt"/>
                <a:ea typeface="+mj-ea"/>
                <a:cs typeface="+mj-cs"/>
              </a:rPr>
              <a:t>Port of embarkment</a:t>
            </a: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797F22-0DA4-EF78-56CA-68B03E4C53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2499" y="2548281"/>
            <a:ext cx="3070461" cy="366201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177934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68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67" name="Picture 70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68" name="Oval 72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0" name="Picture 74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72" name="Picture 76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74" name="Rectangle 78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6" name="Rectangle 80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82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0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76C63-F177-AA46-88A7-2D89A2AAD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Data Manipulation </a:t>
            </a:r>
            <a:r>
              <a:rPr lang="en-US" sz="2000" dirty="0">
                <a:solidFill>
                  <a:srgbClr val="EBEBEB"/>
                </a:solidFill>
              </a:rPr>
              <a:t>contd.</a:t>
            </a:r>
            <a:endParaRPr lang="en-US" sz="20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 useBgFill="1">
        <p:nvSpPr>
          <p:cNvPr id="82" name="Freeform: Shape 86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D64AAF-7BC0-B448-BFC9-61BC62DC2285}"/>
              </a:ext>
            </a:extLst>
          </p:cNvPr>
          <p:cNvSpPr txBox="1"/>
          <p:nvPr/>
        </p:nvSpPr>
        <p:spPr>
          <a:xfrm>
            <a:off x="648931" y="2548281"/>
            <a:ext cx="5122606" cy="36586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ADAC4B-5D29-E63A-F7BC-493BCFCBBF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28991" y="2688315"/>
            <a:ext cx="6160042" cy="38280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7E5D89-B76E-7E71-DFAF-9CD22BE6DD8D}"/>
              </a:ext>
            </a:extLst>
          </p:cNvPr>
          <p:cNvSpPr txBox="1"/>
          <p:nvPr/>
        </p:nvSpPr>
        <p:spPr>
          <a:xfrm>
            <a:off x="378280" y="2495031"/>
            <a:ext cx="5122606" cy="38280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dirty="0">
                <a:latin typeface="+mj-lt"/>
                <a:ea typeface="+mj-ea"/>
                <a:cs typeface="+mj-cs"/>
              </a:rPr>
              <a:t>Check for any strong correlation that may skew data (values from -1 to 1)</a:t>
            </a:r>
          </a:p>
          <a:p>
            <a:pPr marL="285750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dirty="0">
                <a:latin typeface="+mj-lt"/>
                <a:ea typeface="+mj-ea"/>
                <a:cs typeface="+mj-cs"/>
              </a:rPr>
              <a:t>Combined “</a:t>
            </a:r>
            <a:r>
              <a:rPr lang="en-US" dirty="0" err="1">
                <a:latin typeface="+mj-lt"/>
                <a:ea typeface="+mj-ea"/>
                <a:cs typeface="+mj-cs"/>
              </a:rPr>
              <a:t>SibSp</a:t>
            </a:r>
            <a:r>
              <a:rPr lang="en-US" dirty="0">
                <a:latin typeface="+mj-lt"/>
                <a:ea typeface="+mj-ea"/>
                <a:cs typeface="+mj-cs"/>
              </a:rPr>
              <a:t>” and “Parch” to account for family members onboard.</a:t>
            </a:r>
          </a:p>
          <a:p>
            <a:pPr marL="285750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dirty="0">
                <a:latin typeface="+mj-lt"/>
                <a:ea typeface="+mj-ea"/>
                <a:cs typeface="+mj-cs"/>
              </a:rPr>
              <a:t>Dropped the “Fare” feature in favor of “</a:t>
            </a:r>
            <a:r>
              <a:rPr lang="en-US" dirty="0" err="1">
                <a:latin typeface="+mj-lt"/>
                <a:ea typeface="+mj-ea"/>
                <a:cs typeface="+mj-cs"/>
              </a:rPr>
              <a:t>Pclass</a:t>
            </a:r>
            <a:r>
              <a:rPr lang="en-US" dirty="0">
                <a:latin typeface="+mj-lt"/>
                <a:ea typeface="+mj-ea"/>
                <a:cs typeface="+mj-cs"/>
              </a:rPr>
              <a:t>” to determine passenger status</a:t>
            </a:r>
          </a:p>
          <a:p>
            <a:pPr marL="285750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dirty="0">
                <a:latin typeface="+mj-lt"/>
                <a:ea typeface="+mj-ea"/>
                <a:cs typeface="+mj-cs"/>
              </a:rPr>
              <a:t>Split dataset to train and test model</a:t>
            </a:r>
          </a:p>
          <a:p>
            <a:pPr marL="742950" lvl="1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sz="1400" dirty="0">
                <a:latin typeface="+mj-lt"/>
                <a:ea typeface="+mj-ea"/>
                <a:cs typeface="+mj-cs"/>
              </a:rPr>
              <a:t>Training set – 981 passengers</a:t>
            </a:r>
          </a:p>
          <a:p>
            <a:pPr marL="742950" lvl="1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sz="1400" dirty="0">
                <a:latin typeface="+mj-lt"/>
                <a:ea typeface="+mj-ea"/>
                <a:cs typeface="+mj-cs"/>
              </a:rPr>
              <a:t>Testing set – 328 passengers</a:t>
            </a:r>
          </a:p>
          <a:p>
            <a:pPr marL="285750" indent="-285750">
              <a:spcBef>
                <a:spcPts val="1000"/>
              </a:spcBef>
              <a:buClr>
                <a:schemeClr val="tx1"/>
              </a:buClr>
              <a:buSzPct val="80000"/>
              <a:buFont typeface="Wingdings 3" charset="2"/>
              <a:buChar char=""/>
            </a:pPr>
            <a:r>
              <a:rPr lang="en-US" dirty="0">
                <a:latin typeface="+mj-lt"/>
                <a:ea typeface="+mj-ea"/>
                <a:cs typeface="+mj-cs"/>
              </a:rPr>
              <a:t>Focus Analysis on </a:t>
            </a:r>
            <a:r>
              <a:rPr lang="en-US" dirty="0" err="1">
                <a:latin typeface="+mj-lt"/>
                <a:ea typeface="+mj-ea"/>
                <a:cs typeface="+mj-cs"/>
              </a:rPr>
              <a:t>Pclass</a:t>
            </a:r>
            <a:r>
              <a:rPr lang="en-US" dirty="0">
                <a:latin typeface="+mj-lt"/>
                <a:ea typeface="+mj-ea"/>
                <a:cs typeface="+mj-cs"/>
              </a:rPr>
              <a:t>, Age, Family, and Sex</a:t>
            </a: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8240960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2492</TotalTime>
  <Words>621</Words>
  <Application>Microsoft Office PowerPoint</Application>
  <PresentationFormat>Widescreen</PresentationFormat>
  <Paragraphs>82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Ion</vt:lpstr>
      <vt:lpstr>Deeper Look into Titanic Survivors</vt:lpstr>
      <vt:lpstr>Background</vt:lpstr>
      <vt:lpstr>Background cont.</vt:lpstr>
      <vt:lpstr>Project Goals</vt:lpstr>
      <vt:lpstr>Data Overview Source: https://www.kaggle.com/competitions/titanic </vt:lpstr>
      <vt:lpstr>Data Overview contd. Source: https://www.kaggle.com/competitions/titanic </vt:lpstr>
      <vt:lpstr>Titanic Project Dashboard</vt:lpstr>
      <vt:lpstr>Data Manipulation</vt:lpstr>
      <vt:lpstr>Data Manipulation contd.</vt:lpstr>
      <vt:lpstr>Analysis</vt:lpstr>
      <vt:lpstr>Analysis cont.</vt:lpstr>
      <vt:lpstr>Analysis cont.</vt:lpstr>
      <vt:lpstr>Conclusions/Future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Deeper Look into Titanic Survivors</dc:title>
  <dc:creator>Carson Prim</dc:creator>
  <cp:lastModifiedBy>Kory Kinnear</cp:lastModifiedBy>
  <cp:revision>4</cp:revision>
  <dcterms:created xsi:type="dcterms:W3CDTF">2023-02-20T18:21:34Z</dcterms:created>
  <dcterms:modified xsi:type="dcterms:W3CDTF">2023-02-23T00:29:14Z</dcterms:modified>
</cp:coreProperties>
</file>

<file path=docProps/thumbnail.jpeg>
</file>